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3" r:id="rId7"/>
    <p:sldId id="264" r:id="rId8"/>
    <p:sldId id="265" r:id="rId9"/>
    <p:sldId id="266" r:id="rId10"/>
    <p:sldId id="262" r:id="rId1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18054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47628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88496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160747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79957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145919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208384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52546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171965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415567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B8833-A3B2-4400-A96F-A8E16CFB4CB4}" type="datetimeFigureOut">
              <a:rPr lang="bg-BG" smtClean="0"/>
              <a:t>20.10.2017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0558D7E1-940A-4EA8-ADDB-1B8995F49C8A}" type="slidenum">
              <a:rPr lang="bg-BG" smtClean="0"/>
              <a:t>‹#›</a:t>
            </a:fld>
            <a:endParaRPr lang="bg-BG" dirty="0"/>
          </a:p>
        </p:txBody>
      </p:sp>
    </p:spTree>
    <p:extLst>
      <p:ext uri="{BB962C8B-B14F-4D97-AF65-F5344CB8AC3E}">
        <p14:creationId xmlns:p14="http://schemas.microsoft.com/office/powerpoint/2010/main" val="203301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B8833-A3B2-4400-A96F-A8E16CFB4CB4}" type="datetimeFigureOut">
              <a:rPr lang="bg-BG" smtClean="0"/>
              <a:t>20.10.2017 г.</a:t>
            </a:fld>
            <a:endParaRPr lang="bg-BG"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8D7E1-940A-4EA8-ADDB-1B8995F49C8A}" type="slidenum">
              <a:rPr lang="bg-BG" smtClean="0"/>
              <a:t>‹#›</a:t>
            </a:fld>
            <a:endParaRPr lang="bg-BG" dirty="0"/>
          </a:p>
        </p:txBody>
      </p:sp>
    </p:spTree>
    <p:extLst>
      <p:ext uri="{BB962C8B-B14F-4D97-AF65-F5344CB8AC3E}">
        <p14:creationId xmlns:p14="http://schemas.microsoft.com/office/powerpoint/2010/main" val="87784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vmsmedien.de/mathgames/"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PowerPoint_Presentation1.ppt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 y="1588"/>
            <a:ext cx="9141883"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6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997839"/>
            <a:ext cx="6192688"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endParaRPr lang="en-US" dirty="0"/>
          </a:p>
          <a:p>
            <a:r>
              <a:rPr lang="en-US" sz="3600" dirty="0" smtClean="0">
                <a:latin typeface="Tahoma" pitchFamily="34" charset="0"/>
                <a:ea typeface="Tahoma" pitchFamily="34" charset="0"/>
                <a:cs typeface="Tahoma" pitchFamily="34" charset="0"/>
              </a:rPr>
              <a:t>Thank you for your attention!</a:t>
            </a:r>
            <a:endParaRPr lang="en-US" sz="3600" dirty="0">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3573016"/>
            <a:ext cx="2719387"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2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776864" cy="369332"/>
          </a:xfrm>
          <a:prstGeom prst="rect">
            <a:avLst/>
          </a:prstGeom>
        </p:spPr>
        <p:txBody>
          <a:bodyPr wrap="square">
            <a:spAutoFit/>
          </a:bodyPr>
          <a:lstStyle/>
          <a:p>
            <a:r>
              <a:rPr lang="en-US" b="1" dirty="0" smtClean="0">
                <a:latin typeface="Arial Black" pitchFamily="34" charset="0"/>
              </a:rPr>
              <a:t>Multiplier Event E10 (Dissemination Conference) in Bulgaria</a:t>
            </a:r>
            <a:endParaRPr lang="en-US" b="1" dirty="0">
              <a:latin typeface="Arial Black" pitchFamily="34" charset="0"/>
            </a:endParaRPr>
          </a:p>
        </p:txBody>
      </p:sp>
      <p:sp>
        <p:nvSpPr>
          <p:cNvPr id="4" name="Rectangle 3"/>
          <p:cNvSpPr/>
          <p:nvPr/>
        </p:nvSpPr>
        <p:spPr>
          <a:xfrm>
            <a:off x="683568" y="836712"/>
            <a:ext cx="7920880" cy="923330"/>
          </a:xfrm>
          <a:prstGeom prst="rect">
            <a:avLst/>
          </a:prstGeom>
        </p:spPr>
        <p:txBody>
          <a:bodyPr wrap="square">
            <a:spAutoFit/>
          </a:bodyPr>
          <a:lstStyle/>
          <a:p>
            <a:r>
              <a:rPr lang="en-US" b="1" dirty="0" smtClean="0">
                <a:latin typeface="Tahoma" pitchFamily="34" charset="0"/>
                <a:ea typeface="Tahoma" pitchFamily="34" charset="0"/>
                <a:cs typeface="Tahoma" pitchFamily="34" charset="0"/>
              </a:rPr>
              <a:t>STEP 1.</a:t>
            </a:r>
            <a:r>
              <a:rPr lang="en-US" dirty="0" smtClean="0">
                <a:latin typeface="Tahoma" pitchFamily="34" charset="0"/>
                <a:ea typeface="Tahoma" pitchFamily="34" charset="0"/>
                <a:cs typeface="Tahoma" pitchFamily="34" charset="0"/>
              </a:rPr>
              <a:t> After the publishing of the two books with collections of Math-GAMES, we started preparing the Multiplier Event E10 (Dissemination Conference) in Bulgaria.</a:t>
            </a:r>
            <a:endParaRPr lang="bg-BG" dirty="0">
              <a:latin typeface="Tahoma" pitchFamily="34" charset="0"/>
              <a:ea typeface="Tahoma" pitchFamily="34" charset="0"/>
              <a:cs typeface="Tahoma" pitchFamily="34" charset="0"/>
            </a:endParaRPr>
          </a:p>
        </p:txBody>
      </p:sp>
      <p:pic>
        <p:nvPicPr>
          <p:cNvPr id="2050" name="Picture 2" descr="D:\Desktop_03_2012\GRU_Elderly Games\MG Dissemination event_2017\Kardzhali mini-conference_meetings of teachers\Multipler Events\Meetings MathGames presentations in Bulgar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111" y="1820975"/>
            <a:ext cx="7315762" cy="487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19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8239162" cy="384721"/>
          </a:xfrm>
          <a:prstGeom prst="rect">
            <a:avLst/>
          </a:prstGeom>
          <a:solidFill>
            <a:schemeClr val="accent6"/>
          </a:solidFill>
        </p:spPr>
        <p:txBody>
          <a:bodyPr wrap="square">
            <a:spAutoFit/>
          </a:bodyPr>
          <a:lstStyle/>
          <a:p>
            <a:r>
              <a:rPr lang="en-US" sz="1900" b="1" dirty="0" smtClean="0">
                <a:solidFill>
                  <a:schemeClr val="bg1"/>
                </a:solidFill>
                <a:latin typeface="Arial Black" pitchFamily="34" charset="0"/>
              </a:rPr>
              <a:t>Multiplier</a:t>
            </a:r>
            <a:r>
              <a:rPr lang="en-US" sz="1900" b="1" dirty="0" smtClean="0">
                <a:latin typeface="Arial Black" pitchFamily="34" charset="0"/>
              </a:rPr>
              <a:t> </a:t>
            </a:r>
            <a:r>
              <a:rPr lang="en-US" sz="1900" b="1" dirty="0" smtClean="0">
                <a:solidFill>
                  <a:schemeClr val="bg1"/>
                </a:solidFill>
                <a:latin typeface="Arial Black" pitchFamily="34" charset="0"/>
              </a:rPr>
              <a:t>Event E10 (Dissemination Conference) in Bulgaria</a:t>
            </a:r>
            <a:endParaRPr lang="en-US" sz="1900" b="1" dirty="0">
              <a:solidFill>
                <a:schemeClr val="bg1"/>
              </a:solidFill>
              <a:latin typeface="Arial Black" pitchFamily="34" charset="0"/>
            </a:endParaRPr>
          </a:p>
        </p:txBody>
      </p:sp>
      <p:sp>
        <p:nvSpPr>
          <p:cNvPr id="4" name="Rectangle 3"/>
          <p:cNvSpPr/>
          <p:nvPr/>
        </p:nvSpPr>
        <p:spPr>
          <a:xfrm>
            <a:off x="497794" y="701988"/>
            <a:ext cx="8352928" cy="3416320"/>
          </a:xfrm>
          <a:prstGeom prst="rect">
            <a:avLst/>
          </a:prstGeom>
        </p:spPr>
        <p:txBody>
          <a:bodyPr wrap="square">
            <a:spAutoFit/>
          </a:bodyPr>
          <a:lstStyle/>
          <a:p>
            <a:pPr algn="just"/>
            <a:r>
              <a:rPr lang="en-US" b="1" dirty="0" smtClean="0">
                <a:latin typeface="Tahoma" pitchFamily="34" charset="0"/>
                <a:ea typeface="Tahoma" pitchFamily="34" charset="0"/>
                <a:cs typeface="Tahoma" pitchFamily="34" charset="0"/>
              </a:rPr>
              <a:t>STEP 2.</a:t>
            </a:r>
            <a:r>
              <a:rPr lang="en-US" dirty="0" smtClean="0">
                <a:latin typeface="Tahoma" pitchFamily="34" charset="0"/>
                <a:ea typeface="Tahoma" pitchFamily="34" charset="0"/>
                <a:cs typeface="Tahoma" pitchFamily="34" charset="0"/>
              </a:rPr>
              <a:t> In order to discuss how to get to different audiences, we organized a preliminary event with </a:t>
            </a:r>
            <a:r>
              <a:rPr lang="bg-BG" dirty="0" smtClean="0">
                <a:latin typeface="Tahoma" pitchFamily="34" charset="0"/>
                <a:ea typeface="Tahoma" pitchFamily="34" charset="0"/>
                <a:cs typeface="Tahoma" pitchFamily="34" charset="0"/>
              </a:rPr>
              <a:t>3</a:t>
            </a:r>
            <a:r>
              <a:rPr lang="en-US"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teachers, 2 programmers, </a:t>
            </a:r>
            <a:r>
              <a:rPr lang="bg-BG" dirty="0" smtClean="0">
                <a:latin typeface="Tahoma" pitchFamily="34" charset="0"/>
                <a:ea typeface="Tahoma" pitchFamily="34" charset="0"/>
                <a:cs typeface="Tahoma" pitchFamily="34" charset="0"/>
              </a:rPr>
              <a:t>3</a:t>
            </a:r>
            <a:r>
              <a:rPr lang="en-US"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lecturers, </a:t>
            </a:r>
            <a:r>
              <a:rPr lang="bg-BG" dirty="0" smtClean="0">
                <a:latin typeface="Tahoma" pitchFamily="34" charset="0"/>
                <a:ea typeface="Tahoma" pitchFamily="34" charset="0"/>
                <a:cs typeface="Tahoma" pitchFamily="34" charset="0"/>
              </a:rPr>
              <a:t>3</a:t>
            </a:r>
            <a:r>
              <a:rPr lang="en-US"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students, 2 university students - a total of </a:t>
            </a:r>
            <a:r>
              <a:rPr lang="en-US" dirty="0" smtClean="0">
                <a:latin typeface="Tahoma" pitchFamily="34" charset="0"/>
                <a:ea typeface="Tahoma" pitchFamily="34" charset="0"/>
                <a:cs typeface="Tahoma" pitchFamily="34" charset="0"/>
              </a:rPr>
              <a:t>1</a:t>
            </a:r>
            <a:r>
              <a:rPr lang="bg-BG" dirty="0" smtClean="0">
                <a:latin typeface="Tahoma" pitchFamily="34" charset="0"/>
                <a:ea typeface="Tahoma" pitchFamily="34" charset="0"/>
                <a:cs typeface="Tahoma" pitchFamily="34" charset="0"/>
              </a:rPr>
              <a:t>3</a:t>
            </a:r>
            <a:r>
              <a:rPr lang="en-US"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people who we well know. All of them knew they were participating in an experiment, the purpose of which was to understand the strengths and weaknesses in conducting the actual event. It took place on September, 10, for 2 hours in a special small hall of the so-called " Business incubator” in Kardzhali. </a:t>
            </a:r>
          </a:p>
          <a:p>
            <a:pPr algn="just"/>
            <a:r>
              <a:rPr lang="en-US" dirty="0" smtClean="0">
                <a:latin typeface="Tahoma" pitchFamily="34" charset="0"/>
                <a:ea typeface="Tahoma" pitchFamily="34" charset="0"/>
                <a:cs typeface="Tahoma" pitchFamily="34" charset="0"/>
              </a:rPr>
              <a:t>The participants got acquainted with the two published books in Bulgarian, the aims of the Math-GAMES project and its methodology, as well as the three developed Bulgarian games as a basis for mathematics training.</a:t>
            </a:r>
          </a:p>
          <a:p>
            <a:pPr algn="just"/>
            <a:r>
              <a:rPr lang="en-US" dirty="0" smtClean="0">
                <a:latin typeface="Tahoma" pitchFamily="34" charset="0"/>
                <a:ea typeface="Tahoma" pitchFamily="34" charset="0"/>
                <a:cs typeface="Tahoma" pitchFamily="34" charset="0"/>
              </a:rPr>
              <a:t>At the end, the participants did not give a particularly appreciative estimate of the event and we had to analyze the reasons. </a:t>
            </a:r>
            <a:endParaRPr lang="bg-BG" dirty="0">
              <a:latin typeface="Tahoma" pitchFamily="34" charset="0"/>
              <a:ea typeface="Tahoma" pitchFamily="34" charset="0"/>
              <a:cs typeface="Tahom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69160"/>
            <a:ext cx="3385376" cy="16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83804" y="4118308"/>
            <a:ext cx="4824537" cy="2554545"/>
          </a:xfrm>
          <a:prstGeom prst="rect">
            <a:avLst/>
          </a:prstGeom>
          <a:solidFill>
            <a:schemeClr val="accent3">
              <a:lumMod val="40000"/>
              <a:lumOff val="60000"/>
            </a:schemeClr>
          </a:solidFill>
        </p:spPr>
        <p:txBody>
          <a:bodyPr wrap="square">
            <a:spAutoFit/>
          </a:bodyPr>
          <a:lstStyle/>
          <a:p>
            <a:pPr algn="just"/>
            <a:r>
              <a:rPr lang="en-US" sz="1600" dirty="0" smtClean="0">
                <a:latin typeface="Tahoma" pitchFamily="34" charset="0"/>
                <a:ea typeface="Tahoma" pitchFamily="34" charset="0"/>
                <a:cs typeface="Tahoma" pitchFamily="34" charset="0"/>
              </a:rPr>
              <a:t>From the filled in questionnaires, the following conclusion can be drawn: about 3% satisfaction is expressed by the youngest participants, about 16% is the satisfaction of the narrow specialists - programmers, lecturers, 24% are those who are interested in participating in a wider forum, with more opportunity for information and discussion, 39% is the satisfaction of the older and more experienced in the field of teaching people.</a:t>
            </a:r>
            <a:r>
              <a:rPr lang="bg-BG" sz="1600" dirty="0" smtClean="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Of course it’s not really a representative extract.</a:t>
            </a:r>
            <a:endParaRPr lang="bg-BG"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3650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08912" cy="707886"/>
          </a:xfrm>
          <a:prstGeom prst="rect">
            <a:avLst/>
          </a:prstGeom>
          <a:solidFill>
            <a:schemeClr val="accent6">
              <a:lumMod val="60000"/>
              <a:lumOff val="40000"/>
            </a:schemeClr>
          </a:solidFill>
        </p:spPr>
        <p:txBody>
          <a:bodyPr wrap="square">
            <a:spAutoFit/>
          </a:bodyPr>
          <a:lstStyle/>
          <a:p>
            <a:r>
              <a:rPr lang="en-US" sz="2000" b="1" dirty="0" smtClean="0">
                <a:latin typeface="Arial Black" pitchFamily="34" charset="0"/>
              </a:rPr>
              <a:t>Multiplier Event E10 (Dissemination Conference) in Bulgaria</a:t>
            </a:r>
            <a:r>
              <a:rPr lang="bg-BG" sz="2000" b="1" dirty="0" smtClean="0">
                <a:latin typeface="Arial Black" pitchFamily="34" charset="0"/>
              </a:rPr>
              <a:t> </a:t>
            </a:r>
            <a:endParaRPr lang="en-US" sz="2000" b="1" dirty="0">
              <a:latin typeface="Arial Black" pitchFamily="34" charset="0"/>
            </a:endParaRPr>
          </a:p>
        </p:txBody>
      </p:sp>
      <p:sp>
        <p:nvSpPr>
          <p:cNvPr id="4" name="Rectangle 3"/>
          <p:cNvSpPr/>
          <p:nvPr/>
        </p:nvSpPr>
        <p:spPr>
          <a:xfrm>
            <a:off x="467544" y="1484784"/>
            <a:ext cx="8352928" cy="5039008"/>
          </a:xfrm>
          <a:prstGeom prst="rect">
            <a:avLst/>
          </a:prstGeom>
        </p:spPr>
        <p:txBody>
          <a:bodyPr wrap="square">
            <a:spAutoFit/>
          </a:bodyPr>
          <a:lstStyle/>
          <a:p>
            <a:pPr algn="just">
              <a:spcAft>
                <a:spcPts val="600"/>
              </a:spcAft>
            </a:pPr>
            <a:r>
              <a:rPr lang="en-US" sz="2000" b="1" dirty="0" smtClean="0">
                <a:latin typeface="Tahoma" pitchFamily="34" charset="0"/>
                <a:ea typeface="Tahoma" pitchFamily="34" charset="0"/>
                <a:cs typeface="Tahoma" pitchFamily="34" charset="0"/>
              </a:rPr>
              <a:t>STEP 3.</a:t>
            </a:r>
            <a:r>
              <a:rPr lang="en-US" sz="2000"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At the end, the participants did not give a particularly appreciative estimate of the event and we had to analyze the reasons. </a:t>
            </a:r>
          </a:p>
          <a:p>
            <a:pPr algn="just">
              <a:spcAft>
                <a:spcPts val="600"/>
              </a:spcAft>
            </a:pPr>
            <a:endParaRPr lang="en-US" dirty="0" smtClean="0">
              <a:latin typeface="Tahoma" pitchFamily="34" charset="0"/>
              <a:ea typeface="Tahoma" pitchFamily="34" charset="0"/>
              <a:cs typeface="Tahoma" pitchFamily="34" charset="0"/>
            </a:endParaRPr>
          </a:p>
          <a:p>
            <a:pPr algn="just">
              <a:spcAft>
                <a:spcPts val="600"/>
              </a:spcAft>
            </a:pPr>
            <a:r>
              <a:rPr lang="en-US" dirty="0" smtClean="0">
                <a:latin typeface="Tahoma" pitchFamily="34" charset="0"/>
                <a:ea typeface="Tahoma" pitchFamily="34" charset="0"/>
                <a:cs typeface="Tahoma" pitchFamily="34" charset="0"/>
              </a:rPr>
              <a:t>After </a:t>
            </a:r>
            <a:r>
              <a:rPr lang="en-US" dirty="0">
                <a:latin typeface="Tahoma" pitchFamily="34" charset="0"/>
                <a:ea typeface="Tahoma" pitchFamily="34" charset="0"/>
                <a:cs typeface="Tahoma" pitchFamily="34" charset="0"/>
              </a:rPr>
              <a:t>discussing with our experts, we summarized </a:t>
            </a:r>
            <a:r>
              <a:rPr lang="en-US" b="1" dirty="0" smtClean="0">
                <a:solidFill>
                  <a:srgbClr val="C00000"/>
                </a:solidFill>
                <a:latin typeface="Tahoma" pitchFamily="34" charset="0"/>
                <a:ea typeface="Tahoma" pitchFamily="34" charset="0"/>
                <a:cs typeface="Tahoma" pitchFamily="34" charset="0"/>
              </a:rPr>
              <a:t>4 </a:t>
            </a:r>
            <a:r>
              <a:rPr lang="en-US" b="1" dirty="0">
                <a:solidFill>
                  <a:srgbClr val="C00000"/>
                </a:solidFill>
                <a:latin typeface="Tahoma" pitchFamily="34" charset="0"/>
                <a:ea typeface="Tahoma" pitchFamily="34" charset="0"/>
                <a:cs typeface="Tahoma" pitchFamily="34" charset="0"/>
              </a:rPr>
              <a:t>main </a:t>
            </a:r>
            <a:r>
              <a:rPr lang="en-US" b="1" dirty="0" smtClean="0">
                <a:solidFill>
                  <a:srgbClr val="C00000"/>
                </a:solidFill>
                <a:latin typeface="Tahoma" pitchFamily="34" charset="0"/>
                <a:ea typeface="Tahoma" pitchFamily="34" charset="0"/>
                <a:cs typeface="Tahoma" pitchFamily="34" charset="0"/>
              </a:rPr>
              <a:t>reasons: </a:t>
            </a:r>
          </a:p>
          <a:p>
            <a:pPr algn="just">
              <a:spcAft>
                <a:spcPts val="600"/>
              </a:spcAft>
            </a:pPr>
            <a:endParaRPr lang="en-US" dirty="0" smtClean="0">
              <a:solidFill>
                <a:srgbClr val="C00000"/>
              </a:solidFill>
              <a:latin typeface="Tahoma" pitchFamily="34" charset="0"/>
              <a:ea typeface="Tahoma" pitchFamily="34" charset="0"/>
              <a:cs typeface="Tahoma" pitchFamily="34" charset="0"/>
            </a:endParaRPr>
          </a:p>
          <a:p>
            <a:pPr marL="342900" indent="-342900" algn="just">
              <a:lnSpc>
                <a:spcPct val="114000"/>
              </a:lnSpc>
              <a:spcAft>
                <a:spcPts val="600"/>
              </a:spcAft>
              <a:buAutoNum type="arabicPeriod"/>
            </a:pPr>
            <a:r>
              <a:rPr lang="en-US" b="1" dirty="0" smtClean="0">
                <a:solidFill>
                  <a:srgbClr val="C00000"/>
                </a:solidFill>
                <a:latin typeface="Tahoma" pitchFamily="34" charset="0"/>
                <a:ea typeface="Tahoma" pitchFamily="34" charset="0"/>
                <a:cs typeface="Tahoma" pitchFamily="34" charset="0"/>
              </a:rPr>
              <a:t>The </a:t>
            </a:r>
            <a:r>
              <a:rPr lang="en-US" b="1" dirty="0">
                <a:solidFill>
                  <a:srgbClr val="C00000"/>
                </a:solidFill>
                <a:latin typeface="Tahoma" pitchFamily="34" charset="0"/>
                <a:ea typeface="Tahoma" pitchFamily="34" charset="0"/>
                <a:cs typeface="Tahoma" pitchFamily="34" charset="0"/>
              </a:rPr>
              <a:t>audience is very heterogeneous; </a:t>
            </a:r>
            <a:endParaRPr lang="en-US" b="1" dirty="0" smtClean="0">
              <a:solidFill>
                <a:srgbClr val="C00000"/>
              </a:solidFill>
              <a:latin typeface="Tahoma" pitchFamily="34" charset="0"/>
              <a:ea typeface="Tahoma" pitchFamily="34" charset="0"/>
              <a:cs typeface="Tahoma" pitchFamily="34" charset="0"/>
            </a:endParaRPr>
          </a:p>
          <a:p>
            <a:pPr marL="342900" indent="-342900" algn="just">
              <a:lnSpc>
                <a:spcPct val="114000"/>
              </a:lnSpc>
              <a:spcAft>
                <a:spcPts val="600"/>
              </a:spcAft>
              <a:buAutoNum type="arabicPeriod"/>
            </a:pPr>
            <a:r>
              <a:rPr lang="en-US" b="1" dirty="0" smtClean="0">
                <a:solidFill>
                  <a:srgbClr val="C00000"/>
                </a:solidFill>
                <a:latin typeface="Tahoma" pitchFamily="34" charset="0"/>
                <a:ea typeface="Tahoma" pitchFamily="34" charset="0"/>
                <a:cs typeface="Tahoma" pitchFamily="34" charset="0"/>
              </a:rPr>
              <a:t>Younger participants </a:t>
            </a:r>
            <a:r>
              <a:rPr lang="en-US" b="1" dirty="0">
                <a:solidFill>
                  <a:srgbClr val="C00000"/>
                </a:solidFill>
                <a:latin typeface="Tahoma" pitchFamily="34" charset="0"/>
                <a:ea typeface="Tahoma" pitchFamily="34" charset="0"/>
                <a:cs typeface="Tahoma" pitchFamily="34" charset="0"/>
              </a:rPr>
              <a:t>appreciate the structure of </a:t>
            </a:r>
            <a:r>
              <a:rPr lang="en-US" b="1" dirty="0" smtClean="0">
                <a:solidFill>
                  <a:srgbClr val="C00000"/>
                </a:solidFill>
                <a:latin typeface="Tahoma" pitchFamily="34" charset="0"/>
                <a:ea typeface="Tahoma" pitchFamily="34" charset="0"/>
                <a:cs typeface="Tahoma" pitchFamily="34" charset="0"/>
              </a:rPr>
              <a:t>the presentation </a:t>
            </a:r>
            <a:r>
              <a:rPr lang="en-US" b="1" dirty="0">
                <a:solidFill>
                  <a:srgbClr val="C00000"/>
                </a:solidFill>
                <a:latin typeface="Tahoma" pitchFamily="34" charset="0"/>
                <a:ea typeface="Tahoma" pitchFamily="34" charset="0"/>
                <a:cs typeface="Tahoma" pitchFamily="34" charset="0"/>
              </a:rPr>
              <a:t>as too </a:t>
            </a:r>
            <a:r>
              <a:rPr lang="en-US" b="1" dirty="0" smtClean="0">
                <a:solidFill>
                  <a:srgbClr val="C00000"/>
                </a:solidFill>
                <a:latin typeface="Tahoma" pitchFamily="34" charset="0"/>
                <a:ea typeface="Tahoma" pitchFamily="34" charset="0"/>
                <a:cs typeface="Tahoma" pitchFamily="34" charset="0"/>
              </a:rPr>
              <a:t>complex; </a:t>
            </a:r>
          </a:p>
          <a:p>
            <a:pPr marL="342900" indent="-342900" algn="just">
              <a:lnSpc>
                <a:spcPct val="114000"/>
              </a:lnSpc>
              <a:spcAft>
                <a:spcPts val="600"/>
              </a:spcAft>
              <a:buAutoNum type="arabicPeriod"/>
            </a:pPr>
            <a:r>
              <a:rPr lang="en-US" b="1" dirty="0" smtClean="0">
                <a:solidFill>
                  <a:srgbClr val="C00000"/>
                </a:solidFill>
                <a:latin typeface="Tahoma" pitchFamily="34" charset="0"/>
                <a:ea typeface="Tahoma" pitchFamily="34" charset="0"/>
                <a:cs typeface="Tahoma" pitchFamily="34" charset="0"/>
              </a:rPr>
              <a:t>The </a:t>
            </a:r>
            <a:r>
              <a:rPr lang="en-US" b="1" dirty="0">
                <a:solidFill>
                  <a:srgbClr val="C00000"/>
                </a:solidFill>
                <a:latin typeface="Tahoma" pitchFamily="34" charset="0"/>
                <a:ea typeface="Tahoma" pitchFamily="34" charset="0"/>
                <a:cs typeface="Tahoma" pitchFamily="34" charset="0"/>
              </a:rPr>
              <a:t>participants - teachers and lecturers - are mainly interested in the methodology of playing games as a learning tool; </a:t>
            </a:r>
            <a:endParaRPr lang="en-US" b="1" dirty="0" smtClean="0">
              <a:solidFill>
                <a:srgbClr val="C00000"/>
              </a:solidFill>
              <a:latin typeface="Tahoma" pitchFamily="34" charset="0"/>
              <a:ea typeface="Tahoma" pitchFamily="34" charset="0"/>
              <a:cs typeface="Tahoma" pitchFamily="34" charset="0"/>
            </a:endParaRPr>
          </a:p>
          <a:p>
            <a:pPr marL="342900" indent="-342900" algn="just">
              <a:lnSpc>
                <a:spcPct val="114000"/>
              </a:lnSpc>
              <a:spcAft>
                <a:spcPts val="600"/>
              </a:spcAft>
              <a:buAutoNum type="arabicPeriod"/>
            </a:pPr>
            <a:r>
              <a:rPr lang="en-US" b="1" dirty="0" smtClean="0">
                <a:solidFill>
                  <a:srgbClr val="C00000"/>
                </a:solidFill>
                <a:latin typeface="Tahoma" pitchFamily="34" charset="0"/>
                <a:ea typeface="Tahoma" pitchFamily="34" charset="0"/>
                <a:cs typeface="Tahoma" pitchFamily="34" charset="0"/>
              </a:rPr>
              <a:t>Experts </a:t>
            </a:r>
            <a:r>
              <a:rPr lang="en-US" b="1" dirty="0">
                <a:solidFill>
                  <a:srgbClr val="C00000"/>
                </a:solidFill>
                <a:latin typeface="Tahoma" pitchFamily="34" charset="0"/>
                <a:ea typeface="Tahoma" pitchFamily="34" charset="0"/>
                <a:cs typeface="Tahoma" pitchFamily="34" charset="0"/>
              </a:rPr>
              <a:t>with narrow specialization in mathematics are mainly interested in the methodology </a:t>
            </a:r>
            <a:r>
              <a:rPr lang="en-US" b="1" dirty="0" smtClean="0">
                <a:solidFill>
                  <a:srgbClr val="C00000"/>
                </a:solidFill>
                <a:latin typeface="Tahoma" pitchFamily="34" charset="0"/>
                <a:ea typeface="Tahoma" pitchFamily="34" charset="0"/>
                <a:cs typeface="Tahoma" pitchFamily="34" charset="0"/>
              </a:rPr>
              <a:t>used.</a:t>
            </a:r>
            <a:endParaRPr lang="en-US" b="1" dirty="0">
              <a:solidFill>
                <a:srgbClr val="C00000"/>
              </a:solidFill>
              <a:latin typeface="Tahoma" pitchFamily="34" charset="0"/>
              <a:ea typeface="Tahoma" pitchFamily="34" charset="0"/>
              <a:cs typeface="Tahoma" pitchFamily="34" charset="0"/>
            </a:endParaRPr>
          </a:p>
          <a:p>
            <a:pPr algn="just">
              <a:lnSpc>
                <a:spcPct val="114000"/>
              </a:lnSpc>
              <a:spcAft>
                <a:spcPts val="600"/>
              </a:spcAft>
            </a:pPr>
            <a:endParaRPr lang="en-US" sz="2000" dirty="0" smtClean="0">
              <a:latin typeface="Tahoma" pitchFamily="34" charset="0"/>
              <a:ea typeface="Tahoma" pitchFamily="34" charset="0"/>
              <a:cs typeface="Tahoma" pitchFamily="34" charset="0"/>
            </a:endParaRPr>
          </a:p>
          <a:p>
            <a:pPr algn="just"/>
            <a:endParaRPr lang="bg-BG"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3524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88640"/>
            <a:ext cx="7776864" cy="646331"/>
          </a:xfrm>
          <a:prstGeom prst="rect">
            <a:avLst/>
          </a:prstGeom>
        </p:spPr>
        <p:txBody>
          <a:bodyPr wrap="square">
            <a:spAutoFit/>
          </a:bodyPr>
          <a:lstStyle/>
          <a:p>
            <a:r>
              <a:rPr lang="en-US" b="1" dirty="0" smtClean="0">
                <a:latin typeface="Arial Black" pitchFamily="34" charset="0"/>
              </a:rPr>
              <a:t>Multiplier Event E10 (Dissemination Conference) in Bulgaria: a Event-Report</a:t>
            </a:r>
            <a:r>
              <a:rPr lang="bg-BG" b="1" dirty="0" smtClean="0">
                <a:latin typeface="Arial Black" pitchFamily="34" charset="0"/>
              </a:rPr>
              <a:t> </a:t>
            </a:r>
            <a:endParaRPr lang="en-US" b="1" dirty="0">
              <a:latin typeface="Arial Black" pitchFamily="34" charset="0"/>
            </a:endParaRPr>
          </a:p>
        </p:txBody>
      </p:sp>
      <p:sp>
        <p:nvSpPr>
          <p:cNvPr id="4" name="Rectangle 3"/>
          <p:cNvSpPr/>
          <p:nvPr/>
        </p:nvSpPr>
        <p:spPr>
          <a:xfrm>
            <a:off x="395536" y="834971"/>
            <a:ext cx="8496944" cy="5632311"/>
          </a:xfrm>
          <a:prstGeom prst="rect">
            <a:avLst/>
          </a:prstGeom>
        </p:spPr>
        <p:txBody>
          <a:bodyPr wrap="square">
            <a:spAutoFit/>
          </a:bodyPr>
          <a:lstStyle/>
          <a:p>
            <a:pPr algn="just"/>
            <a:r>
              <a:rPr lang="en-US" b="1" dirty="0" smtClean="0">
                <a:latin typeface="Tahoma" pitchFamily="34" charset="0"/>
                <a:ea typeface="Tahoma" pitchFamily="34" charset="0"/>
                <a:cs typeface="Tahoma" pitchFamily="34" charset="0"/>
              </a:rPr>
              <a:t>STEP 4.</a:t>
            </a:r>
            <a:r>
              <a:rPr lang="en-US" dirty="0" smtClean="0">
                <a:latin typeface="Tahoma" pitchFamily="34" charset="0"/>
                <a:ea typeface="Tahoma" pitchFamily="34" charset="0"/>
                <a:cs typeface="Tahoma" pitchFamily="34" charset="0"/>
              </a:rPr>
              <a:t> After this not a very successful experiment, we prepared and organized two events on two consecutive days (October 3 and 4) aimed not only at presenting the Math-GAMES project and the used methodologies but also to present specific game treatment, algebraic structures of various games included in the project, and how to make them applicable to mathematics training.</a:t>
            </a:r>
          </a:p>
          <a:p>
            <a:pPr algn="just"/>
            <a:endParaRPr lang="en-US" dirty="0">
              <a:latin typeface="Tahoma" pitchFamily="34" charset="0"/>
              <a:ea typeface="Tahoma" pitchFamily="34" charset="0"/>
              <a:cs typeface="Tahoma" pitchFamily="34" charset="0"/>
            </a:endParaRPr>
          </a:p>
          <a:p>
            <a:pPr algn="just"/>
            <a:r>
              <a:rPr lang="en-US" b="1" dirty="0" smtClean="0">
                <a:latin typeface="Tahoma" pitchFamily="34" charset="0"/>
                <a:ea typeface="Tahoma" pitchFamily="34" charset="0"/>
                <a:cs typeface="Tahoma" pitchFamily="34" charset="0"/>
              </a:rPr>
              <a:t>Why two?</a:t>
            </a:r>
          </a:p>
          <a:p>
            <a:pPr algn="just"/>
            <a:endParaRPr lang="en-US" b="1" dirty="0" smtClean="0">
              <a:latin typeface="Tahoma" pitchFamily="34" charset="0"/>
              <a:ea typeface="Tahoma" pitchFamily="34" charset="0"/>
              <a:cs typeface="Tahoma" pitchFamily="34" charset="0"/>
            </a:endParaRPr>
          </a:p>
          <a:p>
            <a:pPr algn="just"/>
            <a:r>
              <a:rPr lang="en-US" b="1" dirty="0" smtClean="0">
                <a:latin typeface="Tahoma" pitchFamily="34" charset="0"/>
                <a:ea typeface="Tahoma" pitchFamily="34" charset="0"/>
                <a:cs typeface="Tahoma" pitchFamily="34" charset="0"/>
              </a:rPr>
              <a:t>The first Teacher Training event (October 3, 2017) </a:t>
            </a:r>
            <a:r>
              <a:rPr lang="en-US" dirty="0" smtClean="0">
                <a:latin typeface="Tahoma" pitchFamily="34" charset="0"/>
                <a:ea typeface="Tahoma" pitchFamily="34" charset="0"/>
                <a:cs typeface="Tahoma" pitchFamily="34" charset="0"/>
              </a:rPr>
              <a:t>was attended by mathematics teachers and young programmers from Sofia, Plovdiv, Kardzhali and Haskovo. Some of them have worked with a variety of learners from different ethnic groups, residents of remote rural areas, refugees, unemployed, etc. </a:t>
            </a:r>
          </a:p>
          <a:p>
            <a:pPr algn="just"/>
            <a:endParaRPr lang="en-US" dirty="0" smtClean="0">
              <a:latin typeface="Tahoma" pitchFamily="34" charset="0"/>
              <a:ea typeface="Tahoma" pitchFamily="34" charset="0"/>
              <a:cs typeface="Tahoma" pitchFamily="34" charset="0"/>
            </a:endParaRPr>
          </a:p>
          <a:p>
            <a:pPr algn="just"/>
            <a:r>
              <a:rPr lang="en-US" b="1" dirty="0" smtClean="0">
                <a:latin typeface="Tahoma" pitchFamily="34" charset="0"/>
                <a:ea typeface="Tahoma" pitchFamily="34" charset="0"/>
                <a:cs typeface="Tahoma" pitchFamily="34" charset="0"/>
              </a:rPr>
              <a:t>The second event (October 4, 2017)</a:t>
            </a:r>
            <a:r>
              <a:rPr lang="en-US" dirty="0" smtClean="0">
                <a:latin typeface="Tahoma" pitchFamily="34" charset="0"/>
                <a:ea typeface="Tahoma" pitchFamily="34" charset="0"/>
                <a:cs typeface="Tahoma" pitchFamily="34" charset="0"/>
              </a:rPr>
              <a:t> was attended by University students from mathematics specialties from Sofia and Plovdiv and students with achievements and awards in the field of mathematics from Kardzhali. </a:t>
            </a:r>
          </a:p>
          <a:p>
            <a:pPr algn="just"/>
            <a:endParaRPr lang="en-US" dirty="0" smtClean="0">
              <a:latin typeface="Tahoma" pitchFamily="34" charset="0"/>
              <a:ea typeface="Tahoma" pitchFamily="34" charset="0"/>
              <a:cs typeface="Tahoma" pitchFamily="34" charset="0"/>
            </a:endParaRPr>
          </a:p>
          <a:p>
            <a:pPr algn="just"/>
            <a:r>
              <a:rPr lang="en-US" b="1" dirty="0" smtClean="0">
                <a:latin typeface="Tahoma" pitchFamily="34" charset="0"/>
                <a:ea typeface="Tahoma" pitchFamily="34" charset="0"/>
                <a:cs typeface="Tahoma" pitchFamily="34" charset="0"/>
              </a:rPr>
              <a:t>Both main lecturers </a:t>
            </a:r>
            <a:r>
              <a:rPr lang="en-US" dirty="0" smtClean="0">
                <a:latin typeface="Tahoma" pitchFamily="34" charset="0"/>
                <a:ea typeface="Tahoma" pitchFamily="34" charset="0"/>
                <a:cs typeface="Tahoma" pitchFamily="34" charset="0"/>
              </a:rPr>
              <a:t>have scientific developments in the field of mathematics and have participated in the compilation and mathematical development of the Bulgarian part of the Math-GAMES publications.</a:t>
            </a:r>
            <a:endParaRPr lang="bg-BG"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7723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640960" cy="400110"/>
          </a:xfrm>
          <a:prstGeom prst="rect">
            <a:avLst/>
          </a:prstGeom>
          <a:solidFill>
            <a:schemeClr val="accent5"/>
          </a:solidFill>
        </p:spPr>
        <p:txBody>
          <a:bodyPr wrap="square">
            <a:spAutoFit/>
          </a:bodyPr>
          <a:lstStyle/>
          <a:p>
            <a:r>
              <a:rPr lang="en-US" sz="2000" b="1" dirty="0" smtClean="0">
                <a:solidFill>
                  <a:schemeClr val="bg1"/>
                </a:solidFill>
                <a:latin typeface="Arial Black" pitchFamily="34" charset="0"/>
              </a:rPr>
              <a:t>Multiplier Event E10 (Dissemination Conference) in Bulgaria</a:t>
            </a:r>
            <a:endParaRPr lang="en-US" sz="2000" b="1" dirty="0">
              <a:solidFill>
                <a:schemeClr val="bg1"/>
              </a:solidFill>
              <a:latin typeface="Arial Black" pitchFamily="34" charset="0"/>
            </a:endParaRPr>
          </a:p>
        </p:txBody>
      </p:sp>
      <p:sp>
        <p:nvSpPr>
          <p:cNvPr id="3" name="Rectangle 2"/>
          <p:cNvSpPr/>
          <p:nvPr/>
        </p:nvSpPr>
        <p:spPr>
          <a:xfrm>
            <a:off x="323528" y="892980"/>
            <a:ext cx="8640960" cy="3600986"/>
          </a:xfrm>
          <a:prstGeom prst="rect">
            <a:avLst/>
          </a:prstGeom>
        </p:spPr>
        <p:txBody>
          <a:bodyPr wrap="square">
            <a:spAutoFit/>
          </a:bodyPr>
          <a:lstStyle/>
          <a:p>
            <a:r>
              <a:rPr lang="en-US" dirty="0" smtClean="0">
                <a:latin typeface="Tahoma" pitchFamily="34" charset="0"/>
                <a:ea typeface="Tahoma" pitchFamily="34" charset="0"/>
                <a:cs typeface="Tahoma" pitchFamily="34" charset="0"/>
              </a:rPr>
              <a:t>In the </a:t>
            </a:r>
            <a:r>
              <a:rPr lang="en-US" dirty="0">
                <a:latin typeface="Tahoma" pitchFamily="34" charset="0"/>
                <a:ea typeface="Tahoma" pitchFamily="34" charset="0"/>
                <a:cs typeface="Tahoma" pitchFamily="34" charset="0"/>
              </a:rPr>
              <a:t>Training day on October, </a:t>
            </a:r>
            <a:r>
              <a:rPr lang="en-US" dirty="0" smtClean="0">
                <a:latin typeface="Tahoma" pitchFamily="34" charset="0"/>
                <a:ea typeface="Tahoma" pitchFamily="34" charset="0"/>
                <a:cs typeface="Tahoma" pitchFamily="34" charset="0"/>
              </a:rPr>
              <a:t>3 we presented:</a:t>
            </a:r>
          </a:p>
          <a:p>
            <a:pPr marL="285750" indent="-285750">
              <a:spcAft>
                <a:spcPts val="1200"/>
              </a:spcAft>
              <a:buFont typeface="Arial" pitchFamily="34" charset="0"/>
              <a:buChar char="•"/>
            </a:pPr>
            <a:r>
              <a:rPr lang="en-US" b="1" dirty="0" smtClean="0">
                <a:latin typeface="Tahoma" pitchFamily="34" charset="0"/>
                <a:ea typeface="Tahoma" pitchFamily="34" charset="0"/>
                <a:cs typeface="Tahoma" pitchFamily="34" charset="0"/>
              </a:rPr>
              <a:t>the Math-GAMES methodology </a:t>
            </a:r>
            <a:r>
              <a:rPr lang="en-US" b="1" dirty="0">
                <a:latin typeface="Tahoma" pitchFamily="34" charset="0"/>
                <a:ea typeface="Tahoma" pitchFamily="34" charset="0"/>
                <a:cs typeface="Tahoma" pitchFamily="34" charset="0"/>
              </a:rPr>
              <a:t>of playing games as a learning tool</a:t>
            </a:r>
            <a:r>
              <a:rPr lang="en-US" b="1" dirty="0" smtClean="0">
                <a:latin typeface="Tahoma" pitchFamily="34" charset="0"/>
                <a:ea typeface="Tahoma" pitchFamily="34" charset="0"/>
                <a:cs typeface="Tahoma" pitchFamily="34" charset="0"/>
              </a:rPr>
              <a:t>; </a:t>
            </a:r>
          </a:p>
          <a:p>
            <a:pPr marL="285750" indent="-285750">
              <a:spcAft>
                <a:spcPts val="1200"/>
              </a:spcAft>
              <a:buFont typeface="Arial" pitchFamily="34" charset="0"/>
              <a:buChar char="•"/>
            </a:pPr>
            <a:r>
              <a:rPr lang="en-US" b="1" dirty="0" smtClean="0">
                <a:latin typeface="Tahoma" pitchFamily="34" charset="0"/>
                <a:ea typeface="Tahoma" pitchFamily="34" charset="0"/>
                <a:cs typeface="Tahoma" pitchFamily="34" charset="0"/>
              </a:rPr>
              <a:t>the possible lesson’ structures on the base of Math-GAMES methodology;</a:t>
            </a:r>
          </a:p>
          <a:p>
            <a:pPr marL="285750" indent="-285750">
              <a:spcAft>
                <a:spcPts val="1200"/>
              </a:spcAft>
              <a:buFont typeface="Arial" pitchFamily="34" charset="0"/>
              <a:buChar char="•"/>
            </a:pPr>
            <a:r>
              <a:rPr lang="en-US" b="1" dirty="0" smtClean="0">
                <a:latin typeface="Tahoma" pitchFamily="34" charset="0"/>
                <a:ea typeface="Tahoma" pitchFamily="34" charset="0"/>
                <a:cs typeface="Tahoma" pitchFamily="34" charset="0"/>
              </a:rPr>
              <a:t>the published </a:t>
            </a:r>
            <a:r>
              <a:rPr lang="en-US" b="1" dirty="0">
                <a:latin typeface="Tahoma" pitchFamily="34" charset="0"/>
                <a:ea typeface="Tahoma" pitchFamily="34" charset="0"/>
                <a:cs typeface="Tahoma" pitchFamily="34" charset="0"/>
              </a:rPr>
              <a:t>project books as </a:t>
            </a:r>
            <a:r>
              <a:rPr lang="en-US" b="1" dirty="0" smtClean="0">
                <a:latin typeface="Tahoma" pitchFamily="34" charset="0"/>
                <a:ea typeface="Tahoma" pitchFamily="34" charset="0"/>
                <a:cs typeface="Tahoma" pitchFamily="34" charset="0"/>
              </a:rPr>
              <a:t>didactically books – </a:t>
            </a:r>
            <a:r>
              <a:rPr lang="en-US" dirty="0" smtClean="0">
                <a:latin typeface="Tahoma" pitchFamily="34" charset="0"/>
                <a:ea typeface="Tahoma" pitchFamily="34" charset="0"/>
                <a:cs typeface="Tahoma" pitchFamily="34" charset="0"/>
              </a:rPr>
              <a:t>a collection </a:t>
            </a:r>
            <a:r>
              <a:rPr lang="en-US" dirty="0">
                <a:latin typeface="Tahoma" pitchFamily="34" charset="0"/>
                <a:ea typeface="Tahoma" pitchFamily="34" charset="0"/>
                <a:cs typeface="Tahoma" pitchFamily="34" charset="0"/>
              </a:rPr>
              <a:t>of ideas and experiences based on the curricula, how these games can help numeracy (learning to count and calculate, learning basics in Mathematics, Statistics and Geometry</a:t>
            </a:r>
            <a:r>
              <a:rPr lang="en-US" dirty="0" smtClean="0">
                <a:latin typeface="Tahoma" pitchFamily="34" charset="0"/>
                <a:ea typeface="Tahoma" pitchFamily="34" charset="0"/>
                <a:cs typeface="Tahoma" pitchFamily="34" charset="0"/>
              </a:rPr>
              <a:t>).</a:t>
            </a:r>
          </a:p>
          <a:p>
            <a:pPr algn="just"/>
            <a:r>
              <a:rPr lang="en-US" dirty="0" smtClean="0">
                <a:latin typeface="Tahoma" pitchFamily="34" charset="0"/>
                <a:ea typeface="Tahoma" pitchFamily="34" charset="0"/>
                <a:cs typeface="Tahoma" pitchFamily="34" charset="0"/>
              </a:rPr>
              <a:t>During </a:t>
            </a:r>
            <a:r>
              <a:rPr lang="en-US" dirty="0">
                <a:latin typeface="Tahoma" pitchFamily="34" charset="0"/>
                <a:ea typeface="Tahoma" pitchFamily="34" charset="0"/>
                <a:cs typeface="Tahoma" pitchFamily="34" charset="0"/>
              </a:rPr>
              <a:t>the second part of the </a:t>
            </a:r>
            <a:r>
              <a:rPr lang="en-US" dirty="0" smtClean="0">
                <a:latin typeface="Tahoma" pitchFamily="34" charset="0"/>
                <a:ea typeface="Tahoma" pitchFamily="34" charset="0"/>
                <a:cs typeface="Tahoma" pitchFamily="34" charset="0"/>
              </a:rPr>
              <a:t>training day the </a:t>
            </a:r>
            <a:r>
              <a:rPr lang="en-US" dirty="0">
                <a:latin typeface="Tahoma" pitchFamily="34" charset="0"/>
                <a:ea typeface="Tahoma" pitchFamily="34" charset="0"/>
                <a:cs typeface="Tahoma" pitchFamily="34" charset="0"/>
              </a:rPr>
              <a:t>participants had the </a:t>
            </a:r>
            <a:r>
              <a:rPr lang="en-US" dirty="0" smtClean="0">
                <a:latin typeface="Tahoma" pitchFamily="34" charset="0"/>
                <a:ea typeface="Tahoma" pitchFamily="34" charset="0"/>
                <a:cs typeface="Tahoma" pitchFamily="34" charset="0"/>
              </a:rPr>
              <a:t>opportunity: </a:t>
            </a:r>
          </a:p>
          <a:p>
            <a:pPr marL="285750" indent="-285750" algn="just">
              <a:buFont typeface="Arial" pitchFamily="34" charset="0"/>
              <a:buChar char="•"/>
            </a:pPr>
            <a:r>
              <a:rPr lang="en-US" b="1" dirty="0" smtClean="0">
                <a:latin typeface="Tahoma" pitchFamily="34" charset="0"/>
                <a:ea typeface="Tahoma" pitchFamily="34" charset="0"/>
                <a:cs typeface="Tahoma" pitchFamily="34" charset="0"/>
              </a:rPr>
              <a:t>to </a:t>
            </a:r>
            <a:r>
              <a:rPr lang="en-US" b="1" dirty="0">
                <a:latin typeface="Tahoma" pitchFamily="34" charset="0"/>
                <a:ea typeface="Tahoma" pitchFamily="34" charset="0"/>
                <a:cs typeface="Tahoma" pitchFamily="34" charset="0"/>
              </a:rPr>
              <a:t>play the three Bulgarian games </a:t>
            </a:r>
            <a:r>
              <a:rPr lang="en-US" dirty="0" smtClean="0">
                <a:latin typeface="Tahoma" pitchFamily="34" charset="0"/>
                <a:ea typeface="Tahoma" pitchFamily="34" charset="0"/>
                <a:cs typeface="Tahoma" pitchFamily="34" charset="0"/>
              </a:rPr>
              <a:t>from the published books, and to </a:t>
            </a:r>
            <a:r>
              <a:rPr lang="en-US" dirty="0">
                <a:latin typeface="Tahoma" pitchFamily="34" charset="0"/>
                <a:ea typeface="Tahoma" pitchFamily="34" charset="0"/>
                <a:cs typeface="Tahoma" pitchFamily="34" charset="0"/>
              </a:rPr>
              <a:t>comment on the mathematical content in </a:t>
            </a:r>
            <a:r>
              <a:rPr lang="en-US" dirty="0" smtClean="0">
                <a:latin typeface="Tahoma" pitchFamily="34" charset="0"/>
                <a:ea typeface="Tahoma" pitchFamily="34" charset="0"/>
                <a:cs typeface="Tahoma" pitchFamily="34" charset="0"/>
              </a:rPr>
              <a:t>them. </a:t>
            </a:r>
            <a:endParaRPr lang="en-US" dirty="0">
              <a:latin typeface="Tahoma" pitchFamily="34" charset="0"/>
              <a:ea typeface="Tahoma" pitchFamily="34" charset="0"/>
              <a:cs typeface="Tahoma" pitchFamily="34" charset="0"/>
            </a:endParaRPr>
          </a:p>
        </p:txBody>
      </p:sp>
      <p:pic>
        <p:nvPicPr>
          <p:cNvPr id="1026" name="Picture 2" descr="D:\Desktop_03_2012\GRU_Elderly Games\MG Dissemination event_2017\Kardzhali mini-conference_meetings of teachers\Meeting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523" y="4523376"/>
            <a:ext cx="3890477" cy="23097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esktop_03_2012\GRU_Elderly Games\MG Dissemination event_2017\Kardzhali mini-conference_meetings of teachers\Meeting 1_Group 4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509120"/>
            <a:ext cx="3528392" cy="228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3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640960" cy="400110"/>
          </a:xfrm>
          <a:prstGeom prst="rect">
            <a:avLst/>
          </a:prstGeom>
          <a:solidFill>
            <a:schemeClr val="accent5"/>
          </a:solidFill>
        </p:spPr>
        <p:txBody>
          <a:bodyPr wrap="square">
            <a:spAutoFit/>
          </a:bodyPr>
          <a:lstStyle/>
          <a:p>
            <a:r>
              <a:rPr lang="en-US" sz="2000" b="1" dirty="0" smtClean="0">
                <a:solidFill>
                  <a:schemeClr val="bg1"/>
                </a:solidFill>
                <a:latin typeface="Arial Black" pitchFamily="34" charset="0"/>
              </a:rPr>
              <a:t>Multiplier Event E10 (Dissemination Conference) in Bulgaria</a:t>
            </a:r>
            <a:endParaRPr lang="en-US" sz="2000" b="1" dirty="0">
              <a:solidFill>
                <a:schemeClr val="bg1"/>
              </a:solidFill>
              <a:latin typeface="Arial Black" pitchFamily="34" charset="0"/>
            </a:endParaRPr>
          </a:p>
        </p:txBody>
      </p:sp>
      <p:sp>
        <p:nvSpPr>
          <p:cNvPr id="3" name="Rectangle 2"/>
          <p:cNvSpPr/>
          <p:nvPr/>
        </p:nvSpPr>
        <p:spPr>
          <a:xfrm>
            <a:off x="179512" y="737449"/>
            <a:ext cx="8759183" cy="1477328"/>
          </a:xfrm>
          <a:prstGeom prst="rect">
            <a:avLst/>
          </a:prstGeom>
        </p:spPr>
        <p:txBody>
          <a:bodyPr wrap="square">
            <a:spAutoFit/>
          </a:bodyPr>
          <a:lstStyle/>
          <a:p>
            <a:pPr algn="just"/>
            <a:r>
              <a:rPr lang="en-US" dirty="0" smtClean="0">
                <a:latin typeface="Tahoma" pitchFamily="34" charset="0"/>
                <a:ea typeface="Tahoma" pitchFamily="34" charset="0"/>
                <a:cs typeface="Tahoma" pitchFamily="34" charset="0"/>
              </a:rPr>
              <a:t>The second event (October 4, 2017) was attended by University students from mathematics specialties from Sofia and Plovdiv and students with achievements and awards in the field of mathematics from Kardzhali</a:t>
            </a:r>
            <a:r>
              <a:rPr lang="en-US"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The </a:t>
            </a:r>
            <a:r>
              <a:rPr lang="en-US" b="1" dirty="0">
                <a:latin typeface="Tahoma" pitchFamily="34" charset="0"/>
                <a:ea typeface="Tahoma" pitchFamily="34" charset="0"/>
                <a:cs typeface="Tahoma" pitchFamily="34" charset="0"/>
              </a:rPr>
              <a:t>main focus </a:t>
            </a:r>
            <a:r>
              <a:rPr lang="en-US" b="1" dirty="0" smtClean="0">
                <a:latin typeface="Tahoma" pitchFamily="34" charset="0"/>
                <a:ea typeface="Tahoma" pitchFamily="34" charset="0"/>
                <a:cs typeface="Tahoma" pitchFamily="34" charset="0"/>
              </a:rPr>
              <a:t>was </a:t>
            </a:r>
            <a:r>
              <a:rPr lang="en-US" b="1" dirty="0">
                <a:latin typeface="Tahoma" pitchFamily="34" charset="0"/>
                <a:ea typeface="Tahoma" pitchFamily="34" charset="0"/>
                <a:cs typeface="Tahoma" pitchFamily="34" charset="0"/>
              </a:rPr>
              <a:t>the methods of mathematical modeling of traditional </a:t>
            </a:r>
            <a:r>
              <a:rPr lang="en-US" b="1" dirty="0" smtClean="0">
                <a:latin typeface="Tahoma" pitchFamily="34" charset="0"/>
                <a:ea typeface="Tahoma" pitchFamily="34" charset="0"/>
                <a:cs typeface="Tahoma" pitchFamily="34" charset="0"/>
              </a:rPr>
              <a:t>games and their algebraic structures.</a:t>
            </a:r>
            <a:endParaRPr lang="en-US" b="1" dirty="0">
              <a:latin typeface="Tahoma" pitchFamily="34" charset="0"/>
              <a:ea typeface="Tahoma" pitchFamily="34" charset="0"/>
              <a:cs typeface="Tahoma" pitchFamily="34" charset="0"/>
            </a:endParaRPr>
          </a:p>
        </p:txBody>
      </p:sp>
      <p:pic>
        <p:nvPicPr>
          <p:cNvPr id="2050" name="Picture 2" descr="D:\Desktop_03_2012\GRU_Elderly Games\MG Dissemination event_2017\Kardzhali mini-conference_meetings of teachers\IMG_171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414" y="4550108"/>
            <a:ext cx="3394481" cy="22632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esktop_03_2012\GRU_Elderly Games\MG Dissemination event_2017\Kardzhali mini-conference_meetings of teachers\IMG_17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924" y="2276872"/>
            <a:ext cx="2976460" cy="44644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Desktop_03_2012\GRU_Elderly Games\MG Dissemination event_2017\Kardzhali mini-conference_meetings of teachers\Multipler Events\October 4_Multipler Event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15" y="2291626"/>
            <a:ext cx="3394481" cy="22174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Desktop_03_2012\GRU_Elderly Games\MG Dissemination event_2017\Kardzhali mini-conference_meetings of teachers\Multipler Events\October 4_Multipler Event_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2291626"/>
            <a:ext cx="2006388" cy="300958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Desktop_03_2012\GRU_Elderly Games\MG Dissemination event_2017\Kardzhali mini-conference_meetings of teachers\Multipler Events\October 4_Multipler Event_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8250" y="5419725"/>
            <a:ext cx="1982385" cy="132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76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640960" cy="400110"/>
          </a:xfrm>
          <a:prstGeom prst="rect">
            <a:avLst/>
          </a:prstGeom>
          <a:solidFill>
            <a:schemeClr val="accent5"/>
          </a:solidFill>
        </p:spPr>
        <p:txBody>
          <a:bodyPr wrap="square">
            <a:spAutoFit/>
          </a:bodyPr>
          <a:lstStyle/>
          <a:p>
            <a:r>
              <a:rPr lang="en-US" sz="2000" b="1" dirty="0" smtClean="0">
                <a:solidFill>
                  <a:schemeClr val="bg1"/>
                </a:solidFill>
                <a:latin typeface="Arial Black" pitchFamily="34" charset="0"/>
              </a:rPr>
              <a:t>Multiplier Event E10 (Dissemination Conference) in Bulgaria</a:t>
            </a:r>
            <a:endParaRPr lang="en-US" sz="2000" b="1" dirty="0">
              <a:solidFill>
                <a:schemeClr val="bg1"/>
              </a:solidFill>
              <a:latin typeface="Arial Black" pitchFamily="34" charset="0"/>
            </a:endParaRPr>
          </a:p>
        </p:txBody>
      </p:sp>
      <p:sp>
        <p:nvSpPr>
          <p:cNvPr id="3" name="Rectangle 2"/>
          <p:cNvSpPr/>
          <p:nvPr/>
        </p:nvSpPr>
        <p:spPr>
          <a:xfrm>
            <a:off x="297735" y="908720"/>
            <a:ext cx="8640960" cy="2031325"/>
          </a:xfrm>
          <a:prstGeom prst="rect">
            <a:avLst/>
          </a:prstGeom>
        </p:spPr>
        <p:txBody>
          <a:bodyPr wrap="square">
            <a:spAutoFit/>
          </a:bodyPr>
          <a:lstStyle/>
          <a:p>
            <a:pPr algn="just"/>
            <a:r>
              <a:rPr lang="en-US" dirty="0">
                <a:latin typeface="Tahoma" pitchFamily="34" charset="0"/>
                <a:ea typeface="Tahoma" pitchFamily="34" charset="0"/>
                <a:cs typeface="Tahoma" pitchFamily="34" charset="0"/>
              </a:rPr>
              <a:t>The working time, incl. coffee breaks on the first day were 4 hours and on the second day </a:t>
            </a:r>
            <a:r>
              <a:rPr lang="en-US" dirty="0" smtClean="0">
                <a:latin typeface="Tahoma" pitchFamily="34" charset="0"/>
                <a:ea typeface="Tahoma" pitchFamily="34" charset="0"/>
                <a:cs typeface="Tahoma" pitchFamily="34" charset="0"/>
              </a:rPr>
              <a:t>- 3 </a:t>
            </a:r>
            <a:r>
              <a:rPr lang="en-US" dirty="0">
                <a:latin typeface="Tahoma" pitchFamily="34" charset="0"/>
                <a:ea typeface="Tahoma" pitchFamily="34" charset="0"/>
                <a:cs typeface="Tahoma" pitchFamily="34" charset="0"/>
              </a:rPr>
              <a:t>hours. </a:t>
            </a:r>
            <a:r>
              <a:rPr lang="en-US" dirty="0" smtClean="0">
                <a:latin typeface="Tahoma" pitchFamily="34" charset="0"/>
                <a:ea typeface="Tahoma" pitchFamily="34" charset="0"/>
                <a:cs typeface="Tahoma" pitchFamily="34" charset="0"/>
              </a:rPr>
              <a:t>Math-GAMES </a:t>
            </a:r>
            <a:r>
              <a:rPr lang="en-US" dirty="0">
                <a:latin typeface="Tahoma" pitchFamily="34" charset="0"/>
                <a:ea typeface="Tahoma" pitchFamily="34" charset="0"/>
                <a:cs typeface="Tahoma" pitchFamily="34" charset="0"/>
              </a:rPr>
              <a:t>Methodology was presented; </a:t>
            </a:r>
            <a:r>
              <a:rPr lang="en-US" dirty="0" smtClean="0">
                <a:latin typeface="Tahoma" pitchFamily="34" charset="0"/>
                <a:ea typeface="Tahoma" pitchFamily="34" charset="0"/>
                <a:cs typeface="Tahoma" pitchFamily="34" charset="0"/>
              </a:rPr>
              <a:t>the </a:t>
            </a:r>
            <a:r>
              <a:rPr lang="en-US" dirty="0">
                <a:latin typeface="Tahoma" pitchFamily="34" charset="0"/>
                <a:ea typeface="Tahoma" pitchFamily="34" charset="0"/>
                <a:cs typeface="Tahoma" pitchFamily="34" charset="0"/>
              </a:rPr>
              <a:t>algebraic structures of the 3 Bulgarian games were demonstrated with which we wanted to explain how the methodology works. </a:t>
            </a:r>
            <a:r>
              <a:rPr lang="en-US" dirty="0" smtClean="0">
                <a:latin typeface="Tahoma" pitchFamily="34" charset="0"/>
                <a:ea typeface="Tahoma" pitchFamily="34" charset="0"/>
                <a:cs typeface="Tahoma" pitchFamily="34" charset="0"/>
              </a:rPr>
              <a:t>Two </a:t>
            </a:r>
            <a:r>
              <a:rPr lang="en-US" dirty="0">
                <a:latin typeface="Tahoma" pitchFamily="34" charset="0"/>
                <a:ea typeface="Tahoma" pitchFamily="34" charset="0"/>
                <a:cs typeface="Tahoma" pitchFamily="34" charset="0"/>
              </a:rPr>
              <a:t>games to play with the participants were prepared. Each participant got 1 Compendium, 1 Guidebook in Bulgarian language and 1 USB stick with the Teacher-Training-Course. All participants completed an on-line Evaluation Survey in Bulgarian on the </a:t>
            </a:r>
            <a:r>
              <a:rPr lang="bg-BG" b="1" u="sng" dirty="0">
                <a:latin typeface="Tahoma" pitchFamily="34" charset="0"/>
                <a:ea typeface="Tahoma" pitchFamily="34" charset="0"/>
                <a:cs typeface="Tahoma" pitchFamily="34" charset="0"/>
                <a:hlinkClick r:id="rId3"/>
              </a:rPr>
              <a:t>Project Math-GAMES</a:t>
            </a:r>
            <a:r>
              <a:rPr lang="en-US" dirty="0">
                <a:latin typeface="Tahoma" pitchFamily="34" charset="0"/>
                <a:ea typeface="Tahoma" pitchFamily="34" charset="0"/>
                <a:cs typeface="Tahoma" pitchFamily="34" charset="0"/>
              </a:rPr>
              <a:t> site</a:t>
            </a:r>
            <a:r>
              <a:rPr lang="en-US" dirty="0" smtClean="0">
                <a:latin typeface="Tahoma" pitchFamily="34" charset="0"/>
                <a:ea typeface="Tahoma" pitchFamily="34" charset="0"/>
                <a:cs typeface="Tahoma" pitchFamily="34" charset="0"/>
              </a:rPr>
              <a:t>.</a:t>
            </a:r>
            <a:r>
              <a:rPr lang="bg-BG" dirty="0">
                <a:latin typeface="Tahoma" pitchFamily="34" charset="0"/>
                <a:ea typeface="Tahoma" pitchFamily="34" charset="0"/>
                <a:cs typeface="Tahoma" pitchFamily="34"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158715215"/>
              </p:ext>
            </p:extLst>
          </p:nvPr>
        </p:nvGraphicFramePr>
        <p:xfrm>
          <a:off x="1936081" y="3068960"/>
          <a:ext cx="4993133" cy="3744416"/>
        </p:xfrm>
        <a:graphic>
          <a:graphicData uri="http://schemas.openxmlformats.org/presentationml/2006/ole">
            <mc:AlternateContent xmlns:mc="http://schemas.openxmlformats.org/markup-compatibility/2006">
              <mc:Choice xmlns:v="urn:schemas-microsoft-com:vml" Requires="v">
                <p:oleObj spid="_x0000_s3080" name="Presentation" r:id="rId5" imgW="4570586" imgH="3427608" progId="PowerPoint.Show.12">
                  <p:embed/>
                </p:oleObj>
              </mc:Choice>
              <mc:Fallback>
                <p:oleObj name="Presentation" r:id="rId5" imgW="4570586" imgH="3427608" progId="PowerPoint.Show.12">
                  <p:embed/>
                  <p:pic>
                    <p:nvPicPr>
                      <p:cNvPr id="0" name=""/>
                      <p:cNvPicPr/>
                      <p:nvPr/>
                    </p:nvPicPr>
                    <p:blipFill>
                      <a:blip r:embed="rId6"/>
                      <a:stretch>
                        <a:fillRect/>
                      </a:stretch>
                    </p:blipFill>
                    <p:spPr>
                      <a:xfrm>
                        <a:off x="1936081" y="3068960"/>
                        <a:ext cx="4993133" cy="3744416"/>
                      </a:xfrm>
                      <a:prstGeom prst="rect">
                        <a:avLst/>
                      </a:prstGeom>
                    </p:spPr>
                  </p:pic>
                </p:oleObj>
              </mc:Fallback>
            </mc:AlternateContent>
          </a:graphicData>
        </a:graphic>
      </p:graphicFrame>
    </p:spTree>
    <p:extLst>
      <p:ext uri="{BB962C8B-B14F-4D97-AF65-F5344CB8AC3E}">
        <p14:creationId xmlns:p14="http://schemas.microsoft.com/office/powerpoint/2010/main" val="379684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282" y="332656"/>
            <a:ext cx="8640960" cy="400110"/>
          </a:xfrm>
          <a:prstGeom prst="rect">
            <a:avLst/>
          </a:prstGeom>
          <a:solidFill>
            <a:schemeClr val="accent5"/>
          </a:solidFill>
        </p:spPr>
        <p:txBody>
          <a:bodyPr wrap="square">
            <a:spAutoFit/>
          </a:bodyPr>
          <a:lstStyle/>
          <a:p>
            <a:r>
              <a:rPr lang="en-US" sz="2000" b="1" dirty="0" smtClean="0">
                <a:solidFill>
                  <a:schemeClr val="bg1"/>
                </a:solidFill>
                <a:latin typeface="Arial Black" pitchFamily="34" charset="0"/>
              </a:rPr>
              <a:t>Multiplier Event E10 (Dissemination Conference) in Bulgaria</a:t>
            </a:r>
            <a:endParaRPr lang="en-US" sz="2000" b="1" dirty="0">
              <a:solidFill>
                <a:schemeClr val="bg1"/>
              </a:solidFill>
              <a:latin typeface="Arial Black" pitchFamily="34" charset="0"/>
            </a:endParaRPr>
          </a:p>
        </p:txBody>
      </p:sp>
      <p:sp>
        <p:nvSpPr>
          <p:cNvPr id="3" name="Rectangle 2"/>
          <p:cNvSpPr/>
          <p:nvPr/>
        </p:nvSpPr>
        <p:spPr>
          <a:xfrm>
            <a:off x="297735" y="908720"/>
            <a:ext cx="4294027" cy="3016210"/>
          </a:xfrm>
          <a:prstGeom prst="rect">
            <a:avLst/>
          </a:prstGeom>
        </p:spPr>
        <p:txBody>
          <a:bodyPr wrap="square">
            <a:spAutoFit/>
          </a:bodyPr>
          <a:lstStyle/>
          <a:p>
            <a:pPr algn="just"/>
            <a:r>
              <a:rPr lang="en-US" sz="1900" dirty="0">
                <a:latin typeface="Tahoma" pitchFamily="34" charset="0"/>
                <a:ea typeface="Tahoma" pitchFamily="34" charset="0"/>
                <a:cs typeface="Tahoma" pitchFamily="34" charset="0"/>
              </a:rPr>
              <a:t>Despite what has been done to promote </a:t>
            </a:r>
            <a:r>
              <a:rPr lang="en-US" sz="1900" dirty="0" smtClean="0">
                <a:latin typeface="Tahoma" pitchFamily="34" charset="0"/>
                <a:ea typeface="Tahoma" pitchFamily="34" charset="0"/>
                <a:cs typeface="Tahoma" pitchFamily="34" charset="0"/>
              </a:rPr>
              <a:t>Math-GAMES methodology up to now, </a:t>
            </a:r>
            <a:r>
              <a:rPr lang="en-US" sz="1900" dirty="0">
                <a:latin typeface="Tahoma" pitchFamily="34" charset="0"/>
                <a:ea typeface="Tahoma" pitchFamily="34" charset="0"/>
                <a:cs typeface="Tahoma" pitchFamily="34" charset="0"/>
              </a:rPr>
              <a:t>we think </a:t>
            </a:r>
            <a:r>
              <a:rPr lang="en-US" sz="1900" dirty="0" smtClean="0">
                <a:latin typeface="Tahoma" pitchFamily="34" charset="0"/>
                <a:ea typeface="Tahoma" pitchFamily="34" charset="0"/>
                <a:cs typeface="Tahoma" pitchFamily="34" charset="0"/>
              </a:rPr>
              <a:t>it’s </a:t>
            </a:r>
            <a:r>
              <a:rPr lang="en-US" sz="1900" dirty="0">
                <a:latin typeface="Tahoma" pitchFamily="34" charset="0"/>
                <a:ea typeface="Tahoma" pitchFamily="34" charset="0"/>
                <a:cs typeface="Tahoma" pitchFamily="34" charset="0"/>
              </a:rPr>
              <a:t>not enough.</a:t>
            </a:r>
            <a:endParaRPr lang="en-US" sz="1900" dirty="0" smtClean="0">
              <a:latin typeface="Tahoma" pitchFamily="34" charset="0"/>
              <a:ea typeface="Tahoma" pitchFamily="34" charset="0"/>
              <a:cs typeface="Tahoma" pitchFamily="34" charset="0"/>
            </a:endParaRPr>
          </a:p>
          <a:p>
            <a:pPr algn="just"/>
            <a:r>
              <a:rPr lang="en-US" sz="1900" dirty="0">
                <a:latin typeface="Tahoma" pitchFamily="34" charset="0"/>
                <a:ea typeface="Tahoma" pitchFamily="34" charset="0"/>
                <a:cs typeface="Tahoma" pitchFamily="34" charset="0"/>
              </a:rPr>
              <a:t>We are currently in the process of negotiating with representatives of the Faculty of Mathematics and Informatics of the University of Plovdiv in order to </a:t>
            </a:r>
            <a:r>
              <a:rPr lang="en-US" sz="1900" dirty="0" smtClean="0">
                <a:latin typeface="Tahoma" pitchFamily="34" charset="0"/>
                <a:ea typeface="Tahoma" pitchFamily="34" charset="0"/>
                <a:cs typeface="Tahoma" pitchFamily="34" charset="0"/>
              </a:rPr>
              <a:t>organise a </a:t>
            </a:r>
            <a:r>
              <a:rPr lang="en-US" sz="1900" dirty="0">
                <a:latin typeface="Tahoma" pitchFamily="34" charset="0"/>
                <a:ea typeface="Tahoma" pitchFamily="34" charset="0"/>
                <a:cs typeface="Tahoma" pitchFamily="34" charset="0"/>
              </a:rPr>
              <a:t>presentation </a:t>
            </a:r>
            <a:r>
              <a:rPr lang="en-US" sz="1900" dirty="0" smtClean="0">
                <a:latin typeface="Tahoma" pitchFamily="34" charset="0"/>
                <a:ea typeface="Tahoma" pitchFamily="34" charset="0"/>
                <a:cs typeface="Tahoma" pitchFamily="34" charset="0"/>
              </a:rPr>
              <a:t>with their </a:t>
            </a:r>
            <a:r>
              <a:rPr lang="en-US" sz="1900" dirty="0">
                <a:latin typeface="Tahoma" pitchFamily="34" charset="0"/>
                <a:ea typeface="Tahoma" pitchFamily="34" charset="0"/>
                <a:cs typeface="Tahoma" pitchFamily="34" charset="0"/>
              </a:rPr>
              <a:t>lecturers </a:t>
            </a:r>
            <a:r>
              <a:rPr lang="en-US" sz="1900" dirty="0" smtClean="0">
                <a:latin typeface="Tahoma" pitchFamily="34" charset="0"/>
                <a:ea typeface="Tahoma" pitchFamily="34" charset="0"/>
                <a:cs typeface="Tahoma" pitchFamily="34" charset="0"/>
              </a:rPr>
              <a:t>and/or students in the future.</a:t>
            </a:r>
            <a:endParaRPr lang="bg-BG" sz="1900" dirty="0">
              <a:latin typeface="Tahoma" pitchFamily="34" charset="0"/>
              <a:ea typeface="Tahoma" pitchFamily="34" charset="0"/>
              <a:cs typeface="Tahoma"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510" y="980728"/>
            <a:ext cx="393753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34" y="5445224"/>
            <a:ext cx="25050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99" y="4205519"/>
            <a:ext cx="2233093" cy="95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379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953</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Radost</dc:creator>
  <cp:lastModifiedBy>Radost</cp:lastModifiedBy>
  <cp:revision>34</cp:revision>
  <dcterms:created xsi:type="dcterms:W3CDTF">2017-10-18T06:08:48Z</dcterms:created>
  <dcterms:modified xsi:type="dcterms:W3CDTF">2017-10-20T07:41:48Z</dcterms:modified>
</cp:coreProperties>
</file>